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3650803"/>
            <a:ext cx="15430500" cy="1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000000"/>
                </a:solidFill>
                <a:latin typeface="Open Sauce"/>
              </a:rPr>
              <a:t>Тестова документація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08613" y="5839272"/>
            <a:ext cx="118707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pen Sauce Light"/>
              </a:rPr>
              <a:t>Кашуба Наталія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4578244"/>
            <a:ext cx="700087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Всі тестові сценарії виконані.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Всі виявлені критичні помилки виправлені.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Зміни вимог до веб-сайту.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3737113"/>
            <a:ext cx="700087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uce Semi-Bold"/>
              </a:rPr>
              <a:t>Критерії зупинки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58375" y="4578244"/>
            <a:ext cx="700087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Виявлення нових критичних помилок.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Зміни в вимогах до веб-сайту.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58375" y="3737113"/>
            <a:ext cx="700087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uce Semi-Bold"/>
              </a:rPr>
              <a:t>Вимоги продовження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0" t="-6925" r="0" b="-32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89894" y="1304925"/>
            <a:ext cx="13725792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Тестові очікувані результати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3533775"/>
            <a:ext cx="15430500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Зареєстрований користувач може ввійти в систему.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Незареєстрований користувач не може ввійти в систему.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Кнопка Reset очищає введені дані.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Поле Username порожнє за винятком, якщо користувач зберіг ім’я за домогою прапорця Remember me.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Введені символи в поле Password одразу стають зірочками.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Користувач може скинути забутий пароль за посиланням Forgotten Password?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Кнопка Login активна завжди.</a:t>
            </a:r>
          </a:p>
          <a:p>
            <a:pPr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UI сторінки входу повністю відповідає макету.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11081" t="-22022" r="-13052" b="-250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0450" y="1304925"/>
            <a:ext cx="110871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Вимоги оточення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5228586"/>
            <a:ext cx="1543050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Більшість користувачів буде заходити в систему з браузерів Google Chrome, Mozilla Firefox і Internet Explorer.</a:t>
            </a:r>
          </a:p>
          <a:p>
            <a:pPr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Всі функціональні тести виконуються в Apache JMeter.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475" y="-193622"/>
            <a:ext cx="11392825" cy="10747322"/>
          </a:xfrm>
          <a:custGeom>
            <a:avLst/>
            <a:gdLst/>
            <a:ahLst/>
            <a:cxnLst/>
            <a:rect r="r" b="b" t="t" l="l"/>
            <a:pathLst>
              <a:path h="10747322" w="11392825">
                <a:moveTo>
                  <a:pt x="0" y="0"/>
                </a:moveTo>
                <a:lnTo>
                  <a:pt x="11392825" y="0"/>
                </a:lnTo>
                <a:lnTo>
                  <a:pt x="11392825" y="10747322"/>
                </a:lnTo>
                <a:lnTo>
                  <a:pt x="0" y="1074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563" t="0" r="-1393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82400" y="1273670"/>
            <a:ext cx="52768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Open Sauce Light"/>
              </a:rPr>
              <a:t>Обов’язки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82400" y="3995587"/>
            <a:ext cx="5276850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За написання і виконання тестових сценарів, пов’язаних з входом користувача в систему і скиданням пароля, відповідає Кашуба Наталія.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3747721"/>
            <a:ext cx="7000875" cy="4053254"/>
          </a:xfrm>
          <a:custGeom>
            <a:avLst/>
            <a:gdLst/>
            <a:ahLst/>
            <a:cxnLst/>
            <a:rect r="r" b="b" t="t" l="l"/>
            <a:pathLst>
              <a:path h="4053254" w="7000875">
                <a:moveTo>
                  <a:pt x="0" y="0"/>
                </a:moveTo>
                <a:lnTo>
                  <a:pt x="7000875" y="0"/>
                </a:lnTo>
                <a:lnTo>
                  <a:pt x="7000875" y="4053254"/>
                </a:lnTo>
                <a:lnTo>
                  <a:pt x="0" y="405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4" r="0" b="-7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8375" y="3747721"/>
            <a:ext cx="7000875" cy="4053254"/>
          </a:xfrm>
          <a:custGeom>
            <a:avLst/>
            <a:gdLst/>
            <a:ahLst/>
            <a:cxnLst/>
            <a:rect r="r" b="b" t="t" l="l"/>
            <a:pathLst>
              <a:path h="4053254" w="7000875">
                <a:moveTo>
                  <a:pt x="0" y="0"/>
                </a:moveTo>
                <a:lnTo>
                  <a:pt x="7000875" y="0"/>
                </a:lnTo>
                <a:lnTo>
                  <a:pt x="7000875" y="4053254"/>
                </a:lnTo>
                <a:lnTo>
                  <a:pt x="0" y="405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74" r="0" b="-75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Потреби кадрів і навчання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8750" y="8551545"/>
            <a:ext cx="700087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Допоможе завершити тестування вчасно та якісно.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8375" y="8551545"/>
            <a:ext cx="700087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З обговоренням поточних викликів та обміном досвіду.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750" y="8017437"/>
            <a:ext cx="70008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 Semi-Bold"/>
              </a:rPr>
              <a:t>Правильна оцінка трудозатрат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58375" y="8017437"/>
            <a:ext cx="70008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 Semi-Bold"/>
              </a:rPr>
              <a:t>Регулярні зустрічі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4185871"/>
            <a:ext cx="4539880" cy="3025480"/>
          </a:xfrm>
          <a:custGeom>
            <a:avLst/>
            <a:gdLst/>
            <a:ahLst/>
            <a:cxnLst/>
            <a:rect r="r" b="b" t="t" l="l"/>
            <a:pathLst>
              <a:path h="3025480" w="4539880">
                <a:moveTo>
                  <a:pt x="0" y="0"/>
                </a:moveTo>
                <a:lnTo>
                  <a:pt x="4539880" y="0"/>
                </a:lnTo>
                <a:lnTo>
                  <a:pt x="4539880" y="3025480"/>
                </a:lnTo>
                <a:lnTo>
                  <a:pt x="0" y="302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814" r="0" b="-4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74060" y="4185871"/>
            <a:ext cx="4539880" cy="3025480"/>
          </a:xfrm>
          <a:custGeom>
            <a:avLst/>
            <a:gdLst/>
            <a:ahLst/>
            <a:cxnLst/>
            <a:rect r="r" b="b" t="t" l="l"/>
            <a:pathLst>
              <a:path h="3025480" w="4539880">
                <a:moveTo>
                  <a:pt x="0" y="0"/>
                </a:moveTo>
                <a:lnTo>
                  <a:pt x="4539880" y="0"/>
                </a:lnTo>
                <a:lnTo>
                  <a:pt x="4539880" y="3025480"/>
                </a:lnTo>
                <a:lnTo>
                  <a:pt x="0" y="3025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" r="0" b="-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19370" y="4185871"/>
            <a:ext cx="4539880" cy="3025480"/>
          </a:xfrm>
          <a:custGeom>
            <a:avLst/>
            <a:gdLst/>
            <a:ahLst/>
            <a:cxnLst/>
            <a:rect r="r" b="b" t="t" l="l"/>
            <a:pathLst>
              <a:path h="3025480" w="4539880">
                <a:moveTo>
                  <a:pt x="0" y="0"/>
                </a:moveTo>
                <a:lnTo>
                  <a:pt x="4539880" y="0"/>
                </a:lnTo>
                <a:lnTo>
                  <a:pt x="4539880" y="3025480"/>
                </a:lnTo>
                <a:lnTo>
                  <a:pt x="0" y="3025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95" r="0" b="-639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Спостереження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8750" y="8237220"/>
            <a:ext cx="4539880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Тестування</a:t>
            </a:r>
            <a:r>
              <a:rPr lang="en-US" sz="1800" u="none">
                <a:solidFill>
                  <a:srgbClr val="000000"/>
                </a:solidFill>
                <a:latin typeface="Open Sauce Light"/>
              </a:rPr>
              <a:t> буде проводитися щотижня.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28750" y="7703112"/>
            <a:ext cx="45398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 Semi-Bold"/>
              </a:rPr>
              <a:t>Частота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4060" y="8237220"/>
            <a:ext cx="4539880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Тестувальники</a:t>
            </a:r>
            <a:r>
              <a:rPr lang="en-US" sz="1800" u="none">
                <a:solidFill>
                  <a:srgbClr val="000000"/>
                </a:solidFill>
                <a:latin typeface="Open Sauce Light"/>
              </a:rPr>
              <a:t> будуть проводити щотижневі зустрічі для обговорення прогресу.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874060" y="7703112"/>
            <a:ext cx="45398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 Semi-Bold"/>
              </a:rPr>
              <a:t>Методи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19370" y="8237220"/>
            <a:ext cx="4539880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Тестування</a:t>
            </a:r>
            <a:r>
              <a:rPr lang="en-US" sz="1800" u="none">
                <a:solidFill>
                  <a:srgbClr val="000000"/>
                </a:solidFill>
                <a:latin typeface="Open Sauce Light"/>
              </a:rPr>
              <a:t> буде вважатися успішним, якщо всі тестові сценарії будуть виконані без виявлення критичних помилок.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319370" y="7703112"/>
            <a:ext cx="45398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 Semi-Bold"/>
              </a:rPr>
              <a:t>Критерії успіху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814" r="0" b="-1981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0225" y="1304925"/>
            <a:ext cx="1468755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Ризики і непередбачені витрати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4247457"/>
            <a:ext cx="1468755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Неправильно спроєктована архітектура.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Неправильно визначено важливість і пріоритет багів.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Неправильно визначена складність тесту.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Неправильно підібраний стек технологій.</a:t>
            </a:r>
          </a:p>
          <a:p>
            <a:pPr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 Замала кількість учасників команди.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29650" y="1304925"/>
            <a:ext cx="82296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Висновок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9650" y="4217370"/>
            <a:ext cx="6952599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Під час виконання цієї лабораторної роботи було розпроблено і затверджено тест план відповідно до варіанту з попередніх лабораторних робіт.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4048858"/>
            <a:ext cx="15430500" cy="4809392"/>
          </a:xfrm>
          <a:custGeom>
            <a:avLst/>
            <a:gdLst/>
            <a:ahLst/>
            <a:cxnLst/>
            <a:rect r="r" b="b" t="t" l="l"/>
            <a:pathLst>
              <a:path h="4809392" w="15430500">
                <a:moveTo>
                  <a:pt x="0" y="0"/>
                </a:moveTo>
                <a:lnTo>
                  <a:pt x="15430500" y="0"/>
                </a:lnTo>
                <a:lnTo>
                  <a:pt x="15430500" y="4809392"/>
                </a:lnTo>
                <a:lnTo>
                  <a:pt x="0" y="4809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963" r="0" b="-789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9620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Мета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25939" y="2598120"/>
            <a:ext cx="1303612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Розробити тест план</a:t>
            </a:r>
            <a:r>
              <a:rPr lang="en-US" sz="3000">
                <a:solidFill>
                  <a:srgbClr val="000000"/>
                </a:solidFill>
                <a:latin typeface="Open Sauce Light"/>
              </a:rPr>
              <a:t>.</a:t>
            </a:r>
            <a:r>
              <a:rPr lang="en-US" sz="3000">
                <a:solidFill>
                  <a:srgbClr val="000000"/>
                </a:solidFill>
                <a:latin typeface="Open Sauce Light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79" t="-21296" r="-10761" b="-241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0450" y="7018822"/>
            <a:ext cx="110871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— підготувала Кашуба Наталія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00450" y="3896828"/>
            <a:ext cx="110871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TP Kashuba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1428750"/>
            <a:ext cx="6176188" cy="7429500"/>
          </a:xfrm>
          <a:custGeom>
            <a:avLst/>
            <a:gdLst/>
            <a:ahLst/>
            <a:cxnLst/>
            <a:rect r="r" b="b" t="t" l="l"/>
            <a:pathLst>
              <a:path h="7429500" w="6176188">
                <a:moveTo>
                  <a:pt x="0" y="0"/>
                </a:moveTo>
                <a:lnTo>
                  <a:pt x="6176188" y="0"/>
                </a:lnTo>
                <a:lnTo>
                  <a:pt x="6176188" y="7429500"/>
                </a:lnTo>
                <a:lnTo>
                  <a:pt x="0" y="7429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219" t="0" r="-4021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43900" y="3096728"/>
            <a:ext cx="851535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Вступ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5076825"/>
            <a:ext cx="851535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Цей тест план розроблений з метою донесення тестових підходів тестування продукту kashuba до команди.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4246709"/>
            <a:ext cx="6915150" cy="4611541"/>
          </a:xfrm>
          <a:custGeom>
            <a:avLst/>
            <a:gdLst/>
            <a:ahLst/>
            <a:cxnLst/>
            <a:rect r="r" b="b" t="t" l="l"/>
            <a:pathLst>
              <a:path h="4611541" w="6915150">
                <a:moveTo>
                  <a:pt x="0" y="0"/>
                </a:moveTo>
                <a:lnTo>
                  <a:pt x="6915150" y="0"/>
                </a:lnTo>
                <a:lnTo>
                  <a:pt x="6915150" y="4611541"/>
                </a:lnTo>
                <a:lnTo>
                  <a:pt x="0" y="4611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1304925"/>
            <a:ext cx="6915150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Тестові завдання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23820" y="4081218"/>
            <a:ext cx="7035430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Перевірка роботи функціоналу логіну та зміни забутогопароля.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23820" y="3547110"/>
            <a:ext cx="70354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 Semi-Bold"/>
              </a:rPr>
              <a:t>Функціональне тестування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23820" y="6293322"/>
            <a:ext cx="70354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Перевірка на відповідність макету.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23820" y="5759214"/>
            <a:ext cx="70354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 Semi-Bold"/>
              </a:rPr>
              <a:t>Нефункціональне тестування: UI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304925"/>
            <a:ext cx="14328121" cy="103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Open Sauce"/>
              </a:rPr>
              <a:t>Features, які необхідно протестувати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3395169"/>
            <a:ext cx="15430500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Вхід зареєстрованого користувача в систему.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Неможливість входу незареєстрованого користувача в систему.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Очищення імені користувача і пароля кнопкою Reset.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Збереження імені користувача на комп’ютері за допомогою прапорця Remember me.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Перетворення символів, введених в поле “Пароль” на зірочки.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Скидання паролю за посиланням Forgotten Password.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Відповідність UI макету.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304925"/>
            <a:ext cx="14328121" cy="103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Open Sauce"/>
              </a:rPr>
              <a:t>Features, які не будуть тестуватись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3395169"/>
            <a:ext cx="1543050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Зміна імені користувача.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Вихід користувача з системи.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Видалення облікового запису користувача.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Реєстрація нового користувача в системі.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83062" y="1428750"/>
            <a:ext cx="6176188" cy="7429500"/>
          </a:xfrm>
          <a:custGeom>
            <a:avLst/>
            <a:gdLst/>
            <a:ahLst/>
            <a:cxnLst/>
            <a:rect r="r" b="b" t="t" l="l"/>
            <a:pathLst>
              <a:path h="7429500" w="6176188">
                <a:moveTo>
                  <a:pt x="0" y="0"/>
                </a:moveTo>
                <a:lnTo>
                  <a:pt x="6176188" y="0"/>
                </a:lnTo>
                <a:lnTo>
                  <a:pt x="6176188" y="7429500"/>
                </a:lnTo>
                <a:lnTo>
                  <a:pt x="0" y="7429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4" r="-21698" b="-58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1304925"/>
            <a:ext cx="851535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Підхід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3836370"/>
            <a:ext cx="8515350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Проєкт використовує підхід Agile (Scrum). 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Smoke тестування у цьому проєкті використовуватися не буде. Більшість функціональних тестів буде автоматизовано (за винятком перевірки перетворення символів на зірочки в полі “Пароль”. Буде проведено як позитивні, так і негативні тести.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19" t="-4144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1718" y="3122661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Деталі критеріїв прийомки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1718" y="6252178"/>
            <a:ext cx="130361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Всі тести завершені.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 Немає важливих багів з високим пріоритетом.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DAF3g_CCBqc</dc:identifier>
  <dcterms:modified xsi:type="dcterms:W3CDTF">2011-08-01T06:04:30Z</dcterms:modified>
  <cp:revision>1</cp:revision>
  <dc:title>White and Light Simple Presentation</dc:title>
</cp:coreProperties>
</file>